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73" r:id="rId7"/>
    <p:sldId id="261" r:id="rId8"/>
    <p:sldId id="262" r:id="rId9"/>
    <p:sldId id="263" r:id="rId10"/>
    <p:sldId id="268" r:id="rId11"/>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40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it-IT" smtClean="0"/>
              <a:t>Fare clic per modificare lo stile del titolo</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0D24802-CB3B-42A1-BC22-072A1711F09D}" type="datetimeFigureOut">
              <a:rPr lang="it-IT" smtClean="0"/>
              <a:t>27/09/2016</a:t>
            </a:fld>
            <a:endParaRPr lang="it-IT"/>
          </a:p>
        </p:txBody>
      </p:sp>
      <p:sp>
        <p:nvSpPr>
          <p:cNvPr id="5" name="Footer Placeholder 4"/>
          <p:cNvSpPr>
            <a:spLocks noGrp="1"/>
          </p:cNvSpPr>
          <p:nvPr>
            <p:ph type="ftr" sz="quarter" idx="11"/>
          </p:nvPr>
        </p:nvSpPr>
        <p:spPr>
          <a:xfrm>
            <a:off x="1174044" y="5357592"/>
            <a:ext cx="5034845" cy="365125"/>
          </a:xfrm>
        </p:spPr>
        <p:txBody>
          <a:bodyPr/>
          <a:lstStyle/>
          <a:p>
            <a:endParaRPr lang="it-IT"/>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DD923602-8FF6-4B91-A06E-6D40A6D11AAF}"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nchor="ct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A0D24802-CB3B-42A1-BC22-072A1711F09D}" type="datetimeFigureOut">
              <a:rPr lang="it-IT" smtClean="0"/>
              <a:t>27/09/2016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D923602-8FF6-4B91-A06E-6D40A6D11AAF}"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A0D24802-CB3B-42A1-BC22-072A1711F09D}" type="datetimeFigureOut">
              <a:rPr lang="it-IT" smtClean="0"/>
              <a:t>27/09/2016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D923602-8FF6-4B91-A06E-6D40A6D11AAF}"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A0D24802-CB3B-42A1-BC22-072A1711F09D}" type="datetimeFigureOut">
              <a:rPr lang="it-IT" smtClean="0"/>
              <a:t>27/09/2016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D923602-8FF6-4B91-A06E-6D40A6D11AAF}"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A0D24802-CB3B-42A1-BC22-072A1711F09D}" type="datetimeFigureOut">
              <a:rPr lang="it-IT" smtClean="0"/>
              <a:t>27/09/2016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D923602-8FF6-4B91-A06E-6D40A6D11AAF}"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5" name="Date Placeholder 4"/>
          <p:cNvSpPr>
            <a:spLocks noGrp="1"/>
          </p:cNvSpPr>
          <p:nvPr>
            <p:ph type="dt" sz="half" idx="10"/>
          </p:nvPr>
        </p:nvSpPr>
        <p:spPr/>
        <p:txBody>
          <a:bodyPr/>
          <a:lstStyle/>
          <a:p>
            <a:fld id="{A0D24802-CB3B-42A1-BC22-072A1711F09D}" type="datetimeFigureOut">
              <a:rPr lang="it-IT" smtClean="0"/>
              <a:t>27/09/2016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D923602-8FF6-4B91-A06E-6D40A6D11AAF}" type="slidenum">
              <a:rPr lang="it-IT" smtClean="0"/>
              <a:t>‹N›</a:t>
            </a:fld>
            <a:endParaRPr lang="it-IT"/>
          </a:p>
        </p:txBody>
      </p:sp>
      <p:sp>
        <p:nvSpPr>
          <p:cNvPr id="9" name="Content Placeholder 8"/>
          <p:cNvSpPr>
            <a:spLocks noGrp="1"/>
          </p:cNvSpPr>
          <p:nvPr>
            <p:ph sz="quarter" idx="13"/>
          </p:nvPr>
        </p:nvSpPr>
        <p:spPr>
          <a:xfrm>
            <a:off x="1298448" y="2121407"/>
            <a:ext cx="3200400" cy="3602736"/>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7" name="Date Placeholder 6"/>
          <p:cNvSpPr>
            <a:spLocks noGrp="1"/>
          </p:cNvSpPr>
          <p:nvPr>
            <p:ph type="dt" sz="half" idx="10"/>
          </p:nvPr>
        </p:nvSpPr>
        <p:spPr/>
        <p:txBody>
          <a:bodyPr/>
          <a:lstStyle/>
          <a:p>
            <a:fld id="{A0D24802-CB3B-42A1-BC22-072A1711F09D}" type="datetimeFigureOut">
              <a:rPr lang="it-IT" smtClean="0"/>
              <a:t>27/09/2016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DD923602-8FF6-4B91-A06E-6D40A6D11AAF}" type="slidenum">
              <a:rPr lang="it-IT" smtClean="0"/>
              <a:t>‹N›</a:t>
            </a:fld>
            <a:endParaRPr lang="it-IT"/>
          </a:p>
        </p:txBody>
      </p:sp>
      <p:sp>
        <p:nvSpPr>
          <p:cNvPr id="11" name="Content Placeholder 10"/>
          <p:cNvSpPr>
            <a:spLocks noGrp="1"/>
          </p:cNvSpPr>
          <p:nvPr>
            <p:ph sz="quarter" idx="13"/>
          </p:nvPr>
        </p:nvSpPr>
        <p:spPr>
          <a:xfrm>
            <a:off x="1298448" y="2944368"/>
            <a:ext cx="3227832" cy="2779776"/>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Date Placeholder 2"/>
          <p:cNvSpPr>
            <a:spLocks noGrp="1"/>
          </p:cNvSpPr>
          <p:nvPr>
            <p:ph type="dt" sz="half" idx="10"/>
          </p:nvPr>
        </p:nvSpPr>
        <p:spPr/>
        <p:txBody>
          <a:bodyPr/>
          <a:lstStyle/>
          <a:p>
            <a:fld id="{A0D24802-CB3B-42A1-BC22-072A1711F09D}" type="datetimeFigureOut">
              <a:rPr lang="it-IT" smtClean="0"/>
              <a:t>27/09/2016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D923602-8FF6-4B91-A06E-6D40A6D11AAF}"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D24802-CB3B-42A1-BC22-072A1711F09D}" type="datetimeFigureOut">
              <a:rPr lang="it-IT" smtClean="0"/>
              <a:t>27/09/2016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DD923602-8FF6-4B91-A06E-6D40A6D11AAF}"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it-IT" smtClean="0"/>
              <a:t>Fare clic per modificare lo stile del titolo</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a:xfrm rot="60000">
            <a:off x="6341698" y="5885672"/>
            <a:ext cx="1213821" cy="365125"/>
          </a:xfrm>
        </p:spPr>
        <p:txBody>
          <a:bodyPr/>
          <a:lstStyle/>
          <a:p>
            <a:fld id="{A0D24802-CB3B-42A1-BC22-072A1711F09D}" type="datetimeFigureOut">
              <a:rPr lang="it-IT" smtClean="0"/>
              <a:t>27/09/2016</a:t>
            </a:fld>
            <a:endParaRPr lang="it-IT"/>
          </a:p>
        </p:txBody>
      </p:sp>
      <p:sp>
        <p:nvSpPr>
          <p:cNvPr id="6" name="Footer Placeholder 5"/>
          <p:cNvSpPr>
            <a:spLocks noGrp="1"/>
          </p:cNvSpPr>
          <p:nvPr>
            <p:ph type="ftr" sz="quarter" idx="11"/>
          </p:nvPr>
        </p:nvSpPr>
        <p:spPr>
          <a:xfrm rot="-60000">
            <a:off x="914554" y="5829261"/>
            <a:ext cx="3522607" cy="365125"/>
          </a:xfrm>
        </p:spPr>
        <p:txBody>
          <a:bodyPr/>
          <a:lstStyle/>
          <a:p>
            <a:endParaRPr lang="it-IT"/>
          </a:p>
        </p:txBody>
      </p:sp>
      <p:sp>
        <p:nvSpPr>
          <p:cNvPr id="7" name="Slide Number Placeholder 6"/>
          <p:cNvSpPr>
            <a:spLocks noGrp="1"/>
          </p:cNvSpPr>
          <p:nvPr>
            <p:ph type="sldNum" sz="quarter" idx="12"/>
          </p:nvPr>
        </p:nvSpPr>
        <p:spPr>
          <a:xfrm rot="60000">
            <a:off x="7557313" y="5896961"/>
            <a:ext cx="554023" cy="365125"/>
          </a:xfrm>
        </p:spPr>
        <p:txBody>
          <a:bodyPr/>
          <a:lstStyle/>
          <a:p>
            <a:fld id="{DD923602-8FF6-4B91-A06E-6D40A6D11AAF}"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it-IT" smtClean="0"/>
              <a:t>Fare clic per modificare lo stile del titolo</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a:xfrm rot="60000">
            <a:off x="6345936" y="5888737"/>
            <a:ext cx="1213821" cy="365125"/>
          </a:xfrm>
        </p:spPr>
        <p:txBody>
          <a:bodyPr/>
          <a:lstStyle/>
          <a:p>
            <a:fld id="{A0D24802-CB3B-42A1-BC22-072A1711F09D}" type="datetimeFigureOut">
              <a:rPr lang="it-IT" smtClean="0"/>
              <a:t>27/09/2016</a:t>
            </a:fld>
            <a:endParaRPr lang="it-IT"/>
          </a:p>
        </p:txBody>
      </p:sp>
      <p:sp>
        <p:nvSpPr>
          <p:cNvPr id="6" name="Footer Placeholder 5"/>
          <p:cNvSpPr>
            <a:spLocks noGrp="1"/>
          </p:cNvSpPr>
          <p:nvPr>
            <p:ph type="ftr" sz="quarter" idx="11"/>
          </p:nvPr>
        </p:nvSpPr>
        <p:spPr>
          <a:xfrm rot="-60000">
            <a:off x="914569" y="5831037"/>
            <a:ext cx="3319043" cy="365125"/>
          </a:xfrm>
        </p:spPr>
        <p:txBody>
          <a:bodyPr/>
          <a:lstStyle/>
          <a:p>
            <a:endParaRPr lang="it-IT"/>
          </a:p>
        </p:txBody>
      </p:sp>
      <p:sp>
        <p:nvSpPr>
          <p:cNvPr id="7" name="Slide Number Placeholder 6"/>
          <p:cNvSpPr>
            <a:spLocks noGrp="1"/>
          </p:cNvSpPr>
          <p:nvPr>
            <p:ph type="sldNum" sz="quarter" idx="12"/>
          </p:nvPr>
        </p:nvSpPr>
        <p:spPr>
          <a:xfrm rot="60000">
            <a:off x="7562089" y="5900026"/>
            <a:ext cx="554023" cy="365125"/>
          </a:xfrm>
        </p:spPr>
        <p:txBody>
          <a:bodyPr/>
          <a:lstStyle/>
          <a:p>
            <a:fld id="{DD923602-8FF6-4B91-A06E-6D40A6D11AAF}"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0D24802-CB3B-42A1-BC22-072A1711F09D}" type="datetimeFigureOut">
              <a:rPr lang="it-IT" smtClean="0"/>
              <a:t>27/09/2016</a:t>
            </a:fld>
            <a:endParaRPr lang="it-IT"/>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it-IT"/>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DD923602-8FF6-4B91-A06E-6D40A6D11AAF}"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a:xfrm>
            <a:off x="1727201" y="1556792"/>
            <a:ext cx="5723468" cy="3816424"/>
          </a:xfrm>
        </p:spPr>
        <p:txBody>
          <a:bodyPr>
            <a:normAutofit fontScale="90000"/>
          </a:bodyPr>
          <a:lstStyle/>
          <a:p>
            <a:r>
              <a:rPr lang="it-IT" sz="4400" b="1" dirty="0">
                <a:latin typeface="+mn-lt"/>
              </a:rPr>
              <a:t>La Chiesa per la </a:t>
            </a:r>
            <a:r>
              <a:rPr lang="it-IT" sz="4400" b="1" dirty="0" smtClean="0">
                <a:latin typeface="+mn-lt"/>
              </a:rPr>
              <a:t>Scuola</a:t>
            </a:r>
            <a:r>
              <a:rPr lang="it-IT" sz="4400" b="1" dirty="0">
                <a:latin typeface="+mn-lt"/>
              </a:rPr>
              <a:t>: natura e forme della pastorale </a:t>
            </a:r>
            <a:r>
              <a:rPr lang="it-IT" sz="4400" b="1" dirty="0" smtClean="0">
                <a:latin typeface="+mn-lt"/>
              </a:rPr>
              <a:t>scolastica</a:t>
            </a:r>
            <a:br>
              <a:rPr lang="it-IT" sz="4400" b="1" dirty="0" smtClean="0">
                <a:latin typeface="+mn-lt"/>
              </a:rPr>
            </a:br>
            <a:r>
              <a:rPr lang="it-IT" sz="2500" b="1" dirty="0" smtClean="0">
                <a:latin typeface="+mn-lt"/>
              </a:rPr>
              <a:t> </a:t>
            </a:r>
            <a:r>
              <a:rPr lang="it-IT" sz="5300" b="1" dirty="0" smtClean="0">
                <a:latin typeface="+mn-lt"/>
              </a:rPr>
              <a:t/>
            </a:r>
            <a:br>
              <a:rPr lang="it-IT" sz="5300" b="1" dirty="0" smtClean="0">
                <a:latin typeface="+mn-lt"/>
              </a:rPr>
            </a:br>
            <a:r>
              <a:rPr lang="it-IT" sz="3100" b="1" dirty="0" smtClean="0">
                <a:latin typeface="+mn-lt"/>
              </a:rPr>
              <a:t>Ernesto Diaco</a:t>
            </a:r>
            <a:r>
              <a:rPr lang="it-IT" sz="3600" b="1" dirty="0" smtClean="0">
                <a:latin typeface="+mn-lt"/>
              </a:rPr>
              <a:t/>
            </a:r>
            <a:br>
              <a:rPr lang="it-IT" sz="3600" b="1" dirty="0" smtClean="0">
                <a:latin typeface="+mn-lt"/>
              </a:rPr>
            </a:br>
            <a:r>
              <a:rPr lang="it-IT" sz="3600" b="1" dirty="0" smtClean="0">
                <a:latin typeface="+mn-lt"/>
              </a:rPr>
              <a:t> </a:t>
            </a:r>
            <a:r>
              <a:rPr lang="it-IT" dirty="0" smtClean="0">
                <a:latin typeface="+mn-lt"/>
              </a:rPr>
              <a:t/>
            </a:r>
            <a:br>
              <a:rPr lang="it-IT" dirty="0" smtClean="0">
                <a:latin typeface="+mn-lt"/>
              </a:rPr>
            </a:br>
            <a:r>
              <a:rPr lang="it-IT" sz="2700" dirty="0" smtClean="0">
                <a:latin typeface="+mn-lt"/>
              </a:rPr>
              <a:t>Roma, 22 settembre 2016</a:t>
            </a:r>
            <a:endParaRPr lang="it-IT" sz="4000" dirty="0">
              <a:latin typeface="+mn-lt"/>
            </a:endParaRPr>
          </a:p>
        </p:txBody>
      </p:sp>
    </p:spTree>
    <p:extLst>
      <p:ext uri="{BB962C8B-B14F-4D97-AF65-F5344CB8AC3E}">
        <p14:creationId xmlns:p14="http://schemas.microsoft.com/office/powerpoint/2010/main" val="35429704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59632" y="1052736"/>
            <a:ext cx="6552728" cy="4752528"/>
          </a:xfrm>
        </p:spPr>
        <p:txBody>
          <a:bodyPr>
            <a:normAutofit/>
          </a:bodyPr>
          <a:lstStyle/>
          <a:p>
            <a:pPr marL="0" indent="0">
              <a:buNone/>
            </a:pPr>
            <a:r>
              <a:rPr lang="it-IT" sz="4000" b="1" dirty="0" smtClean="0"/>
              <a:t>In quali luoghi e strutture?</a:t>
            </a:r>
          </a:p>
          <a:p>
            <a:pPr marL="0" indent="0">
              <a:buNone/>
            </a:pPr>
            <a:endParaRPr lang="it-IT" dirty="0"/>
          </a:p>
          <a:p>
            <a:pPr marL="0" indent="0">
              <a:buNone/>
            </a:pPr>
            <a:r>
              <a:rPr lang="it-IT" sz="2800" dirty="0" smtClean="0"/>
              <a:t>. La parrocchia</a:t>
            </a:r>
          </a:p>
          <a:p>
            <a:pPr marL="0" indent="0">
              <a:buNone/>
            </a:pPr>
            <a:r>
              <a:rPr lang="it-IT" sz="2800" dirty="0" smtClean="0"/>
              <a:t>. La diocesi</a:t>
            </a:r>
          </a:p>
          <a:p>
            <a:pPr marL="0" indent="0">
              <a:buNone/>
            </a:pPr>
            <a:r>
              <a:rPr lang="it-IT" sz="2800" dirty="0" smtClean="0"/>
              <a:t>. Le associazioni</a:t>
            </a:r>
          </a:p>
          <a:p>
            <a:pPr marL="0" indent="0">
              <a:buNone/>
            </a:pPr>
            <a:r>
              <a:rPr lang="it-IT" sz="2800" dirty="0" smtClean="0"/>
              <a:t>. Le scuole</a:t>
            </a:r>
          </a:p>
          <a:p>
            <a:pPr marL="0" indent="0">
              <a:buNone/>
            </a:pPr>
            <a:r>
              <a:rPr lang="it-IT" sz="2800" dirty="0" smtClean="0"/>
              <a:t>. Le scuole cattoliche </a:t>
            </a:r>
            <a:r>
              <a:rPr lang="it-IT" sz="1800" dirty="0" smtClean="0"/>
              <a:t>(e la </a:t>
            </a:r>
            <a:r>
              <a:rPr lang="it-IT" sz="1800" smtClean="0"/>
              <a:t>formazione professionale)</a:t>
            </a:r>
            <a:endParaRPr lang="it-IT" sz="2800" dirty="0" smtClean="0"/>
          </a:p>
          <a:p>
            <a:pPr marL="0" indent="0">
              <a:buNone/>
            </a:pPr>
            <a:r>
              <a:rPr lang="it-IT" sz="2800" dirty="0" smtClean="0"/>
              <a:t>. L’università (cappellanie, collegi)</a:t>
            </a:r>
          </a:p>
        </p:txBody>
      </p:sp>
    </p:spTree>
    <p:extLst>
      <p:ext uri="{BB962C8B-B14F-4D97-AF65-F5344CB8AC3E}">
        <p14:creationId xmlns:p14="http://schemas.microsoft.com/office/powerpoint/2010/main" val="13559338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59632" y="1052736"/>
            <a:ext cx="6552728" cy="4896544"/>
          </a:xfrm>
        </p:spPr>
        <p:txBody>
          <a:bodyPr>
            <a:normAutofit fontScale="92500" lnSpcReduction="20000"/>
          </a:bodyPr>
          <a:lstStyle/>
          <a:p>
            <a:pPr marL="0" indent="0">
              <a:buNone/>
            </a:pPr>
            <a:r>
              <a:rPr lang="it-IT" dirty="0" smtClean="0"/>
              <a:t>«Di cosa parliamo </a:t>
            </a:r>
            <a:r>
              <a:rPr lang="it-IT" dirty="0"/>
              <a:t>quando parliamo di </a:t>
            </a:r>
            <a:r>
              <a:rPr lang="it-IT" dirty="0" smtClean="0"/>
              <a:t>scuola? Troppo </a:t>
            </a:r>
            <a:r>
              <a:rPr lang="it-IT" dirty="0"/>
              <a:t>spesso, chiamati a riflettere di istruzione pubblica, si ha </a:t>
            </a:r>
            <a:r>
              <a:rPr lang="it-IT" dirty="0" smtClean="0"/>
              <a:t>l'impressione </a:t>
            </a:r>
            <a:r>
              <a:rPr lang="it-IT" dirty="0"/>
              <a:t>di imboccare sentieri sbagliati che, invece di </a:t>
            </a:r>
            <a:r>
              <a:rPr lang="it-IT" dirty="0" smtClean="0"/>
              <a:t>aiutarci a raggiungere la meta</a:t>
            </a:r>
            <a:r>
              <a:rPr lang="it-IT" dirty="0"/>
              <a:t>, ci allontanano dal traguardo. Perdiamo tempo prezioso a discutere d' altro: il linguaggio si complica nel gergo politico, burocratico, sociologico, pedagogico, amministrativo. Questi sono tronchi bruciati: senza scavalcarli, </a:t>
            </a:r>
            <a:r>
              <a:rPr lang="it-IT" dirty="0" smtClean="0"/>
              <a:t>non andiamo da nessuna parte…</a:t>
            </a:r>
          </a:p>
          <a:p>
            <a:pPr marL="0" indent="0">
              <a:buNone/>
            </a:pPr>
            <a:r>
              <a:rPr lang="it-IT" dirty="0" smtClean="0"/>
              <a:t>Io </a:t>
            </a:r>
            <a:r>
              <a:rPr lang="it-IT" dirty="0"/>
              <a:t>ti vorrei raccontare i momenti magici che fra pochi giorni, quando ricominceranno le lezioni in tutta Italia, vivranno milioni di persone, fra studenti e professori: nuclei di umanità che entrano in rapporto, mondi interiori pronti a travasare gli uni negli altri, sensibilità a confronto, caratteri in formazione e </a:t>
            </a:r>
            <a:r>
              <a:rPr lang="it-IT" dirty="0" smtClean="0"/>
              <a:t>maturità da conquistare».</a:t>
            </a:r>
          </a:p>
          <a:p>
            <a:pPr marL="0" indent="0" algn="r">
              <a:buNone/>
            </a:pPr>
            <a:r>
              <a:rPr lang="it-IT" dirty="0" smtClean="0"/>
              <a:t>ERALDO AFFINATI</a:t>
            </a:r>
            <a:endParaRPr lang="it-IT" dirty="0"/>
          </a:p>
        </p:txBody>
      </p:sp>
    </p:spTree>
    <p:extLst>
      <p:ext uri="{BB962C8B-B14F-4D97-AF65-F5344CB8AC3E}">
        <p14:creationId xmlns:p14="http://schemas.microsoft.com/office/powerpoint/2010/main" val="14313088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59632" y="1052736"/>
            <a:ext cx="6552728" cy="4752528"/>
          </a:xfrm>
        </p:spPr>
        <p:txBody>
          <a:bodyPr>
            <a:normAutofit fontScale="92500" lnSpcReduction="10000"/>
          </a:bodyPr>
          <a:lstStyle/>
          <a:p>
            <a:pPr marL="0" indent="0">
              <a:buNone/>
            </a:pPr>
            <a:r>
              <a:rPr lang="it-IT" dirty="0" smtClean="0"/>
              <a:t>«Le </a:t>
            </a:r>
            <a:r>
              <a:rPr lang="it-IT" dirty="0"/>
              <a:t>nostre scuole sono un vivaio, una possibilità, terra fertile per curare, stimolare e proteggere. Terra fertile assetata di vita.</a:t>
            </a:r>
          </a:p>
          <a:p>
            <a:pPr marL="0" indent="0">
              <a:buNone/>
            </a:pPr>
            <a:r>
              <a:rPr lang="it-IT" dirty="0" smtClean="0"/>
              <a:t>Mi </a:t>
            </a:r>
            <a:r>
              <a:rPr lang="it-IT" dirty="0"/>
              <a:t>chiedo insieme con voi educatori: vegliate sui vostri studenti aiutandoli a sviluppare uno spirito critico, uno spirito libero, in grado di prendersi cura del mondo d’oggi? Uno spirito che sia in grado di trovare nuove risposte alle molte sfide che la società oggi pone all’umanità? Siete in grado di incoraggiarli a non ignorare la realtà che li circonda? A non ignorare ciò che succede intorno? Siete capaci di stimolarli a questo? A questo scopo bisogna farli uscire dall’aula, la loro mente bisogna che esca dall’aula, il loro cuore bisogna che esca </a:t>
            </a:r>
            <a:r>
              <a:rPr lang="it-IT" dirty="0" smtClean="0"/>
              <a:t>dall’aula». </a:t>
            </a:r>
          </a:p>
          <a:p>
            <a:pPr marL="0" indent="0" algn="r">
              <a:buNone/>
            </a:pPr>
            <a:r>
              <a:rPr lang="it-IT" dirty="0" smtClean="0"/>
              <a:t>PAPA FRANCESCO</a:t>
            </a:r>
            <a:endParaRPr lang="it-IT" dirty="0"/>
          </a:p>
        </p:txBody>
      </p:sp>
    </p:spTree>
    <p:extLst>
      <p:ext uri="{BB962C8B-B14F-4D97-AF65-F5344CB8AC3E}">
        <p14:creationId xmlns:p14="http://schemas.microsoft.com/office/powerpoint/2010/main" val="11621168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59632" y="1052736"/>
            <a:ext cx="6552728" cy="4752528"/>
          </a:xfrm>
        </p:spPr>
        <p:txBody>
          <a:bodyPr>
            <a:normAutofit fontScale="85000" lnSpcReduction="20000"/>
          </a:bodyPr>
          <a:lstStyle/>
          <a:p>
            <a:pPr marL="0" indent="0">
              <a:buNone/>
            </a:pPr>
            <a:r>
              <a:rPr lang="it-IT" sz="4300" b="1" dirty="0" smtClean="0"/>
              <a:t>Perché la Chiesa si interessa della Scuola?</a:t>
            </a:r>
          </a:p>
          <a:p>
            <a:pPr marL="0" indent="0">
              <a:buNone/>
            </a:pPr>
            <a:endParaRPr lang="it-IT" sz="2800" dirty="0"/>
          </a:p>
          <a:p>
            <a:pPr marL="0" indent="0">
              <a:buNone/>
            </a:pPr>
            <a:r>
              <a:rPr lang="it-IT" sz="2800" dirty="0"/>
              <a:t>«La santa madre Chiesa, nell’adempimento del mandato ricevuto dal suo </a:t>
            </a:r>
            <a:r>
              <a:rPr lang="it-IT" sz="2800" dirty="0" err="1"/>
              <a:t>divin</a:t>
            </a:r>
            <a:r>
              <a:rPr lang="it-IT" sz="2800" dirty="0"/>
              <a:t> Fondatore, che è quello di annunziare il mistero della salvezza a tutti gli uomini e di edificare tutto in Cristo, ha il dovere di occuparsi dell’intera vita dell’uomo, anche di quella terrena, in quanto connessa con la vocazione soprannaturale; essa perciò ha un suo compito specifico in ordine al progresso e allo sviluppo dell’educazione».</a:t>
            </a:r>
          </a:p>
          <a:p>
            <a:pPr marL="0" indent="0" algn="r">
              <a:spcBef>
                <a:spcPts val="900"/>
              </a:spcBef>
              <a:buNone/>
            </a:pPr>
            <a:r>
              <a:rPr lang="it-IT" sz="2800" dirty="0"/>
              <a:t>GRAVISSIMUM EDUCATIONIS</a:t>
            </a:r>
          </a:p>
        </p:txBody>
      </p:sp>
    </p:spTree>
    <p:extLst>
      <p:ext uri="{BB962C8B-B14F-4D97-AF65-F5344CB8AC3E}">
        <p14:creationId xmlns:p14="http://schemas.microsoft.com/office/powerpoint/2010/main" val="15253310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59632" y="1052736"/>
            <a:ext cx="6552728" cy="4752528"/>
          </a:xfrm>
        </p:spPr>
        <p:txBody>
          <a:bodyPr>
            <a:normAutofit lnSpcReduction="10000"/>
          </a:bodyPr>
          <a:lstStyle/>
          <a:p>
            <a:pPr marL="0" indent="0">
              <a:buNone/>
            </a:pPr>
            <a:r>
              <a:rPr lang="it-IT" dirty="0"/>
              <a:t>«</a:t>
            </a:r>
            <a:r>
              <a:rPr lang="it-IT" dirty="0" smtClean="0"/>
              <a:t>Non </a:t>
            </a:r>
            <a:r>
              <a:rPr lang="it-IT" dirty="0"/>
              <a:t>è privo di significato il fatto che, spesso e diffusamente, l’esperienza cristiana abbia assunto l’educativo proprio nella specificità dello “scolastico</a:t>
            </a:r>
            <a:r>
              <a:rPr lang="it-IT" dirty="0" smtClean="0"/>
              <a:t>”...</a:t>
            </a:r>
          </a:p>
          <a:p>
            <a:pPr marL="0" indent="0">
              <a:buNone/>
            </a:pPr>
            <a:r>
              <a:rPr lang="it-IT" dirty="0" smtClean="0"/>
              <a:t>Penso </a:t>
            </a:r>
            <a:r>
              <a:rPr lang="it-IT" dirty="0"/>
              <a:t>che il segreto della preferenza accordata allo scolastico, sia nella capacità che esso ha – quando è cristianamente ispirato – di dare vita a un ambiente educativo di grande valore, a un sapere alimentato da un tipo di razionalità senza pregiudizi e censure, a una costellazione di generosità, di attuazioni originali, di ruoli convergenti in un progetto educativo </a:t>
            </a:r>
            <a:r>
              <a:rPr lang="it-IT" dirty="0" smtClean="0"/>
              <a:t>condiviso».</a:t>
            </a:r>
          </a:p>
          <a:p>
            <a:pPr marL="0" indent="0" algn="r">
              <a:spcBef>
                <a:spcPts val="900"/>
              </a:spcBef>
              <a:buNone/>
            </a:pPr>
            <a:r>
              <a:rPr lang="it-IT" dirty="0" smtClean="0"/>
              <a:t>CARD. CARLO MARIA MARTINI</a:t>
            </a:r>
            <a:endParaRPr lang="it-IT" dirty="0"/>
          </a:p>
          <a:p>
            <a:pPr marL="0" indent="0">
              <a:buNone/>
            </a:pPr>
            <a:endParaRPr lang="it-IT" dirty="0"/>
          </a:p>
        </p:txBody>
      </p:sp>
    </p:spTree>
    <p:extLst>
      <p:ext uri="{BB962C8B-B14F-4D97-AF65-F5344CB8AC3E}">
        <p14:creationId xmlns:p14="http://schemas.microsoft.com/office/powerpoint/2010/main" val="34561762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59632" y="1052736"/>
            <a:ext cx="6552728" cy="4752528"/>
          </a:xfrm>
        </p:spPr>
        <p:txBody>
          <a:bodyPr>
            <a:normAutofit fontScale="92500" lnSpcReduction="10000"/>
          </a:bodyPr>
          <a:lstStyle/>
          <a:p>
            <a:pPr marL="0" indent="0">
              <a:buNone/>
            </a:pPr>
            <a:r>
              <a:rPr lang="it-IT" dirty="0" smtClean="0"/>
              <a:t>Per la Chiesa si tratta «anche </a:t>
            </a:r>
            <a:r>
              <a:rPr lang="it-IT" dirty="0"/>
              <a:t>di raggiungere e quasi sconvolgere mediante la forza del Vangelo i criteri di giudizio, i valori determinanti, i punti di interesse, le linee di pensiero, le fonti ispiratrici e i modelli di vita dell'umanità, che sono in contrasto con la Parola di Dio e col disegno della </a:t>
            </a:r>
            <a:r>
              <a:rPr lang="it-IT" dirty="0" smtClean="0"/>
              <a:t>salvezza».</a:t>
            </a:r>
          </a:p>
          <a:p>
            <a:pPr marL="0" indent="0" algn="r">
              <a:spcBef>
                <a:spcPts val="900"/>
              </a:spcBef>
              <a:buNone/>
            </a:pPr>
            <a:r>
              <a:rPr lang="it-IT" dirty="0" smtClean="0"/>
              <a:t>EVANGELII NUNTIANDI</a:t>
            </a:r>
          </a:p>
          <a:p>
            <a:pPr marL="0" indent="0">
              <a:spcBef>
                <a:spcPts val="1500"/>
              </a:spcBef>
              <a:buNone/>
            </a:pPr>
            <a:r>
              <a:rPr lang="it-IT" dirty="0" smtClean="0"/>
              <a:t>«Si </a:t>
            </a:r>
            <a:r>
              <a:rPr lang="it-IT" dirty="0"/>
              <a:t>rende necessaria un’evangelizzazione che illumini i nuovi modi di relazionarsi con Dio, con gli altri e con l’ambiente, e che susciti i valori fondamentali. È necessario arrivare là dove si formano i nuovi racconti e paradigmi, raggiungere con la Parola di Gesù i nuclei più profondi dell’anima delle </a:t>
            </a:r>
            <a:r>
              <a:rPr lang="it-IT" dirty="0" smtClean="0"/>
              <a:t>città».</a:t>
            </a:r>
          </a:p>
          <a:p>
            <a:pPr marL="0" indent="0" algn="r">
              <a:spcBef>
                <a:spcPts val="900"/>
              </a:spcBef>
              <a:buNone/>
            </a:pPr>
            <a:r>
              <a:rPr lang="it-IT" dirty="0" smtClean="0"/>
              <a:t>EVANGELII GAUDIUM</a:t>
            </a:r>
            <a:endParaRPr lang="it-IT" dirty="0"/>
          </a:p>
        </p:txBody>
      </p:sp>
    </p:spTree>
    <p:extLst>
      <p:ext uri="{BB962C8B-B14F-4D97-AF65-F5344CB8AC3E}">
        <p14:creationId xmlns:p14="http://schemas.microsoft.com/office/powerpoint/2010/main" val="31458766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59632" y="1052736"/>
            <a:ext cx="6552728" cy="4752528"/>
          </a:xfrm>
        </p:spPr>
        <p:txBody>
          <a:bodyPr>
            <a:normAutofit/>
          </a:bodyPr>
          <a:lstStyle/>
          <a:p>
            <a:pPr marL="0" indent="0">
              <a:buNone/>
            </a:pPr>
            <a:r>
              <a:rPr lang="it-IT" dirty="0" smtClean="0"/>
              <a:t>«L’atteggiamento </a:t>
            </a:r>
            <a:r>
              <a:rPr lang="it-IT" dirty="0"/>
              <a:t>radiale che orienta l’impegno della Chiesa e dei credenti per la scuola è dunque il </a:t>
            </a:r>
            <a:r>
              <a:rPr lang="it-IT" b="1" dirty="0"/>
              <a:t>servizio</a:t>
            </a:r>
            <a:r>
              <a:rPr lang="it-IT" dirty="0"/>
              <a:t>, che si propone nelle forme di una dedizione attiva e creativa, di una stima sincera e di un genuino rispetto dei processi e dei contenuti che rendono la scuola idonea a promuovere il pieno sviluppo della </a:t>
            </a:r>
            <a:r>
              <a:rPr lang="it-IT" dirty="0" smtClean="0"/>
              <a:t>persona…</a:t>
            </a:r>
            <a:endParaRPr lang="it-IT" dirty="0"/>
          </a:p>
          <a:p>
            <a:pPr marL="0" indent="0">
              <a:buNone/>
            </a:pPr>
            <a:r>
              <a:rPr lang="it-IT" dirty="0"/>
              <a:t>Come Cristo e in Cristo essi assumono il mondo della scuola in atteggiamento di </a:t>
            </a:r>
            <a:r>
              <a:rPr lang="it-IT" b="1" dirty="0"/>
              <a:t>condivisione</a:t>
            </a:r>
            <a:r>
              <a:rPr lang="it-IT" dirty="0"/>
              <a:t>, </a:t>
            </a:r>
            <a:r>
              <a:rPr lang="it-IT" b="1" dirty="0"/>
              <a:t>rispetto</a:t>
            </a:r>
            <a:r>
              <a:rPr lang="it-IT" dirty="0"/>
              <a:t> e </a:t>
            </a:r>
            <a:r>
              <a:rPr lang="it-IT" b="1" dirty="0" smtClean="0"/>
              <a:t>responsabilità</a:t>
            </a:r>
            <a:r>
              <a:rPr lang="it-IT" dirty="0" smtClean="0"/>
              <a:t>».</a:t>
            </a:r>
          </a:p>
          <a:p>
            <a:pPr marL="0" indent="0" algn="r">
              <a:buNone/>
            </a:pPr>
            <a:r>
              <a:rPr lang="it-IT" dirty="0" smtClean="0"/>
              <a:t>UNESU</a:t>
            </a:r>
            <a:endParaRPr lang="it-IT" dirty="0"/>
          </a:p>
        </p:txBody>
      </p:sp>
    </p:spTree>
    <p:extLst>
      <p:ext uri="{BB962C8B-B14F-4D97-AF65-F5344CB8AC3E}">
        <p14:creationId xmlns:p14="http://schemas.microsoft.com/office/powerpoint/2010/main" val="34561762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59632" y="1052736"/>
            <a:ext cx="6552728" cy="4752528"/>
          </a:xfrm>
        </p:spPr>
        <p:txBody>
          <a:bodyPr>
            <a:normAutofit/>
          </a:bodyPr>
          <a:lstStyle/>
          <a:p>
            <a:pPr marL="0" indent="0">
              <a:buNone/>
            </a:pPr>
            <a:r>
              <a:rPr lang="it-IT" sz="4400" b="1" dirty="0" smtClean="0"/>
              <a:t>La </a:t>
            </a:r>
            <a:r>
              <a:rPr lang="it-IT" sz="4000" b="1" dirty="0" smtClean="0"/>
              <a:t>pastorale</a:t>
            </a:r>
            <a:r>
              <a:rPr lang="it-IT" sz="4400" b="1" dirty="0" smtClean="0"/>
              <a:t> scolastica è…</a:t>
            </a:r>
          </a:p>
          <a:p>
            <a:pPr marL="0" indent="0">
              <a:buNone/>
            </a:pPr>
            <a:endParaRPr lang="it-IT" dirty="0" smtClean="0"/>
          </a:p>
          <a:p>
            <a:pPr marL="0" indent="0">
              <a:buNone/>
            </a:pPr>
            <a:r>
              <a:rPr lang="it-IT" sz="2800" dirty="0" smtClean="0"/>
              <a:t>. </a:t>
            </a:r>
            <a:r>
              <a:rPr lang="it-IT" sz="2800" dirty="0"/>
              <a:t>l</a:t>
            </a:r>
            <a:r>
              <a:rPr lang="it-IT" sz="2800" dirty="0" smtClean="0"/>
              <a:t>’azione della Chiesa per la Scuola,</a:t>
            </a:r>
          </a:p>
          <a:p>
            <a:pPr marL="0" indent="0">
              <a:buNone/>
            </a:pPr>
            <a:r>
              <a:rPr lang="it-IT" sz="2800" dirty="0" smtClean="0"/>
              <a:t>. in risposta alla sua vocazione,</a:t>
            </a:r>
          </a:p>
          <a:p>
            <a:pPr marL="0" indent="0">
              <a:buNone/>
            </a:pPr>
            <a:r>
              <a:rPr lang="it-IT" sz="2800" dirty="0" smtClean="0"/>
              <a:t>. a servizio della scuola e in collaborazione con tutti,</a:t>
            </a:r>
          </a:p>
          <a:p>
            <a:pPr marL="0" indent="0">
              <a:buNone/>
            </a:pPr>
            <a:r>
              <a:rPr lang="it-IT" sz="2800" dirty="0" smtClean="0"/>
              <a:t>. perché la scuola raggiunga il suo fine specifico, cioè l’educazione integrale della persona per mezzo della cultura</a:t>
            </a:r>
            <a:endParaRPr lang="it-IT" sz="2800" dirty="0"/>
          </a:p>
        </p:txBody>
      </p:sp>
    </p:spTree>
    <p:extLst>
      <p:ext uri="{BB962C8B-B14F-4D97-AF65-F5344CB8AC3E}">
        <p14:creationId xmlns:p14="http://schemas.microsoft.com/office/powerpoint/2010/main" val="34561762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59632" y="1052736"/>
            <a:ext cx="6552728" cy="4752528"/>
          </a:xfrm>
        </p:spPr>
        <p:txBody>
          <a:bodyPr>
            <a:normAutofit fontScale="92500"/>
          </a:bodyPr>
          <a:lstStyle/>
          <a:p>
            <a:pPr marL="0" indent="0">
              <a:buNone/>
            </a:pPr>
            <a:r>
              <a:rPr lang="it-IT" sz="4300" b="1" dirty="0" smtClean="0"/>
              <a:t>Quali forme prende il servizio della Chiesa alla Scuola?</a:t>
            </a:r>
          </a:p>
          <a:p>
            <a:pPr marL="0" indent="0">
              <a:buNone/>
            </a:pPr>
            <a:endParaRPr lang="it-IT" sz="3500" b="1" dirty="0" smtClean="0"/>
          </a:p>
          <a:p>
            <a:pPr marL="0" indent="0">
              <a:buNone/>
            </a:pPr>
            <a:r>
              <a:rPr lang="it-IT" sz="2600" dirty="0"/>
              <a:t>. </a:t>
            </a:r>
            <a:r>
              <a:rPr lang="it-IT" sz="2600" dirty="0" smtClean="0"/>
              <a:t>il contributo </a:t>
            </a:r>
            <a:r>
              <a:rPr lang="it-IT" sz="2600" dirty="0"/>
              <a:t>alla riflessione sull’educazione e sulla cultura, e sulle forme delle istituzioni educative, scolastiche e universitarie</a:t>
            </a:r>
          </a:p>
          <a:p>
            <a:pPr marL="0" indent="0">
              <a:buNone/>
            </a:pPr>
            <a:r>
              <a:rPr lang="it-IT" sz="2600" dirty="0"/>
              <a:t>. la responsabilità di accompagnare e sostenere i credenti che operano nella scuola</a:t>
            </a:r>
          </a:p>
          <a:p>
            <a:pPr marL="0" indent="0">
              <a:buNone/>
            </a:pPr>
            <a:r>
              <a:rPr lang="it-IT" sz="2600" dirty="0"/>
              <a:t>. la promozione e la cura della scuola cattolica</a:t>
            </a:r>
          </a:p>
          <a:p>
            <a:pPr marL="0" indent="0">
              <a:buNone/>
            </a:pPr>
            <a:r>
              <a:rPr lang="it-IT" sz="2600" dirty="0"/>
              <a:t>. la promozione e la cura dell’IRC</a:t>
            </a:r>
          </a:p>
          <a:p>
            <a:pPr marL="0" indent="0">
              <a:buNone/>
            </a:pPr>
            <a:endParaRPr lang="it-IT" dirty="0" smtClean="0"/>
          </a:p>
        </p:txBody>
      </p:sp>
    </p:spTree>
    <p:extLst>
      <p:ext uri="{BB962C8B-B14F-4D97-AF65-F5344CB8AC3E}">
        <p14:creationId xmlns:p14="http://schemas.microsoft.com/office/powerpoint/2010/main" val="32597126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ntina da disegno">
  <a:themeElements>
    <a:clrScheme name="Puntina da disegno">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ntina da disegno">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ntina da disegno">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423</TotalTime>
  <Words>759</Words>
  <Application>Microsoft Office PowerPoint</Application>
  <PresentationFormat>Presentazione su schermo (4:3)</PresentationFormat>
  <Paragraphs>41</Paragraphs>
  <Slides>10</Slides>
  <Notes>0</Notes>
  <HiddenSlides>0</HiddenSlides>
  <MMClips>0</MMClips>
  <ScaleCrop>false</ScaleCrop>
  <HeadingPairs>
    <vt:vector size="4" baseType="variant">
      <vt:variant>
        <vt:lpstr>Tema</vt:lpstr>
      </vt:variant>
      <vt:variant>
        <vt:i4>1</vt:i4>
      </vt:variant>
      <vt:variant>
        <vt:lpstr>Titoli diapositive</vt:lpstr>
      </vt:variant>
      <vt:variant>
        <vt:i4>10</vt:i4>
      </vt:variant>
    </vt:vector>
  </HeadingPairs>
  <TitlesOfParts>
    <vt:vector size="11" baseType="lpstr">
      <vt:lpstr>Puntina da disegno</vt:lpstr>
      <vt:lpstr>La Chiesa per la Scuola: natura e forme della pastorale scolastica   Ernesto Diaco   Roma, 22 settembre 2016</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Chiesa per la scuola: natura e forme della pastorale scolastica</dc:title>
  <dc:creator>Diaco Ernesto</dc:creator>
  <cp:lastModifiedBy>Antonella Cardamone</cp:lastModifiedBy>
  <cp:revision>40</cp:revision>
  <cp:lastPrinted>2016-09-21T14:53:47Z</cp:lastPrinted>
  <dcterms:created xsi:type="dcterms:W3CDTF">2016-09-19T14:20:31Z</dcterms:created>
  <dcterms:modified xsi:type="dcterms:W3CDTF">2016-09-27T12:10:18Z</dcterms:modified>
</cp:coreProperties>
</file>