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84" r:id="rId1"/>
  </p:sldMasterIdLst>
  <p:notesMasterIdLst>
    <p:notesMasterId r:id="rId13"/>
  </p:notesMasterIdLst>
  <p:sldIdLst>
    <p:sldId id="256" r:id="rId2"/>
    <p:sldId id="274" r:id="rId3"/>
    <p:sldId id="264" r:id="rId4"/>
    <p:sldId id="265" r:id="rId5"/>
    <p:sldId id="257" r:id="rId6"/>
    <p:sldId id="272" r:id="rId7"/>
    <p:sldId id="270" r:id="rId8"/>
    <p:sldId id="273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B81CC460-4F1B-400A-9B6F-170CD6463BE9}">
          <p14:sldIdLst>
            <p14:sldId id="256"/>
            <p14:sldId id="274"/>
            <p14:sldId id="264"/>
            <p14:sldId id="265"/>
            <p14:sldId id="257"/>
            <p14:sldId id="272"/>
            <p14:sldId id="270"/>
            <p14:sldId id="273"/>
            <p14:sldId id="261"/>
            <p14:sldId id="262"/>
          </p14:sldIdLst>
        </p14:section>
        <p14:section name="Sezione senza titolo" id="{FCB38291-B715-4045-BD6E-4CD95DA099CE}">
          <p14:sldIdLst>
            <p14:sldId id="263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>
        <p:scale>
          <a:sx n="65" d="100"/>
          <a:sy n="65" d="100"/>
        </p:scale>
        <p:origin x="-372" y="-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2015-16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Foglio1!$A$2:$A$5</c:f>
              <c:strCache>
                <c:ptCount val="3"/>
                <c:pt idx="0">
                  <c:v>Licei</c:v>
                </c:pt>
                <c:pt idx="1">
                  <c:v>Tecnici</c:v>
                </c:pt>
                <c:pt idx="2">
                  <c:v>Professionali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47.2</c:v>
                </c:pt>
                <c:pt idx="1">
                  <c:v>31.7</c:v>
                </c:pt>
                <c:pt idx="2">
                  <c:v>21.1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1965-66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Foglio1!$A$2:$A$5</c:f>
              <c:strCache>
                <c:ptCount val="4"/>
                <c:pt idx="0">
                  <c:v>Licei</c:v>
                </c:pt>
                <c:pt idx="1">
                  <c:v>Tecnici</c:v>
                </c:pt>
                <c:pt idx="2">
                  <c:v>Professionali</c:v>
                </c:pt>
                <c:pt idx="3">
                  <c:v>Magistrali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25.1</c:v>
                </c:pt>
                <c:pt idx="1">
                  <c:v>44.6</c:v>
                </c:pt>
                <c:pt idx="2">
                  <c:v>13.1</c:v>
                </c:pt>
                <c:pt idx="3">
                  <c:v>16.7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0618E-6DE8-4040-AAD2-BBA4525231F7}" type="datetimeFigureOut">
              <a:rPr lang="it-IT" smtClean="0"/>
              <a:t>27/09/2016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6B17B6-8FAB-4F94-A25B-AF1BAA81DE6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0977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284C26-FB4A-4AB5-9257-6C8B08C2556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Sergio Cicatelli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CF8D-CC5D-42DA-85EF-1B01E12142D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Sergio Cicatelli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4DC49-0174-454A-A975-A27C9D98C84E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Sergio Cicatelli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B644-AB26-46B2-81DB-1F5D0EFAAA8F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Sergio Cicatelli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90AE-B345-4947-B7DE-A2A7FFE30796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Sergio Cicatelli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BB65-6FAF-404A-9160-C5C813985B22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Sergio Cicatelli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3F1-6376-49C5-908A-BC057CC1485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Sergio Cicatelli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1301-D2B9-4651-8592-30AB3EF42E7E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Sergio Cicatelli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57FA-24D3-454C-AA8D-2CBFF4C5955C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Sergio Cicatelli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3D06-1D0E-46B2-B948-5C6AECF5005F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Sergio Cicatelli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2B26-52E6-42D6-BEEB-206ACCE7B7F2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Sergio Cicatelli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D69AEB40-A123-4D53-8E71-CAF964F3EB75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Sergio Cicatelli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6000" dirty="0" smtClean="0"/>
              <a:t>Appunti di </a:t>
            </a:r>
            <a:br>
              <a:rPr lang="it-IT" sz="6000" dirty="0" smtClean="0"/>
            </a:br>
            <a:r>
              <a:rPr lang="it-IT" sz="6000" dirty="0" smtClean="0"/>
              <a:t>pastorale della scuola</a:t>
            </a:r>
            <a:endParaRPr lang="it-IT" sz="60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709530" y="4326834"/>
            <a:ext cx="8767860" cy="1988241"/>
          </a:xfrm>
        </p:spPr>
        <p:txBody>
          <a:bodyPr>
            <a:normAutofit/>
          </a:bodyPr>
          <a:lstStyle/>
          <a:p>
            <a:endParaRPr lang="it-IT" dirty="0" smtClean="0"/>
          </a:p>
          <a:p>
            <a:r>
              <a:rPr lang="it-IT" dirty="0" smtClean="0"/>
              <a:t>Sergio Cicatelli</a:t>
            </a:r>
          </a:p>
          <a:p>
            <a:endParaRPr lang="it-IT" dirty="0"/>
          </a:p>
          <a:p>
            <a:r>
              <a:rPr lang="it-IT" dirty="0" smtClean="0"/>
              <a:t>Roma, </a:t>
            </a:r>
            <a:r>
              <a:rPr lang="it-IT" dirty="0"/>
              <a:t>2</a:t>
            </a:r>
            <a:r>
              <a:rPr lang="it-IT" dirty="0" smtClean="0"/>
              <a:t>2 settembre 2016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6551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numeri della secondaria di II grado</a:t>
            </a:r>
            <a:endParaRPr lang="it-IT" dirty="0"/>
          </a:p>
        </p:txBody>
      </p:sp>
      <p:graphicFrame>
        <p:nvGraphicFramePr>
          <p:cNvPr id="10" name="Segnaposto contenuto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47492059"/>
              </p:ext>
            </p:extLst>
          </p:nvPr>
        </p:nvGraphicFramePr>
        <p:xfrm>
          <a:off x="1143000" y="2057400"/>
          <a:ext cx="4754563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Segnaposto contenuto 1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23465173"/>
              </p:ext>
            </p:extLst>
          </p:nvPr>
        </p:nvGraphicFramePr>
        <p:xfrm>
          <a:off x="6267450" y="2057400"/>
          <a:ext cx="4754563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Sergio Cicatelli</a:t>
            </a:r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51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Che cosa è cambiato in 50 anni?</a:t>
            </a:r>
            <a:endParaRPr lang="it-IT" dirty="0"/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Fare i conti con la scuola di massa: da una scuola per pochi a una scuola per tutti.</a:t>
            </a:r>
          </a:p>
          <a:p>
            <a:r>
              <a:rPr lang="it-IT" dirty="0" smtClean="0"/>
              <a:t>Se tutti vanno a scuola, non è più la scuola a fare la differenza: la scuola non è più un «ascensore sociale». È un bene o un male?</a:t>
            </a:r>
          </a:p>
          <a:p>
            <a:r>
              <a:rPr lang="it-IT" dirty="0" smtClean="0"/>
              <a:t>La ricerca della qualità: confronti internazionali e cultura della valutazione. Dal diritto all’istruzione al diritto alla qualità dell’apprendimento.</a:t>
            </a:r>
          </a:p>
          <a:p>
            <a:r>
              <a:rPr lang="it-IT" dirty="0"/>
              <a:t>La scuola delle tre «i»: prima contestata poi ricercata.</a:t>
            </a:r>
          </a:p>
          <a:p>
            <a:r>
              <a:rPr lang="it-IT" dirty="0" smtClean="0"/>
              <a:t>Che cosa si domanda oggi alla scuola? Cultura? </a:t>
            </a:r>
            <a:r>
              <a:rPr lang="it-IT" dirty="0"/>
              <a:t>Affetto</a:t>
            </a:r>
            <a:r>
              <a:rPr lang="it-IT" dirty="0" smtClean="0"/>
              <a:t>? Sicurezza? Relazioni? Formazione personale? Educazione? Custodia? Lavoro? Saperi utili? </a:t>
            </a:r>
          </a:p>
          <a:p>
            <a:r>
              <a:rPr lang="it-IT" dirty="0" smtClean="0"/>
              <a:t>La scuola ha perso centralità: è solo </a:t>
            </a:r>
            <a:r>
              <a:rPr lang="it-IT" i="1" dirty="0" smtClean="0"/>
              <a:t>una</a:t>
            </a:r>
            <a:r>
              <a:rPr lang="it-IT" dirty="0" smtClean="0"/>
              <a:t> agenzia educativa (e neanche la migliore) in un mondo che non ha più attenzione all’educativo.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Sergio Cicatelli</a:t>
            </a:r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89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Fare pastorale della scuola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Siamo nel decennio dell’educazione: non si può trascurare la scuola.</a:t>
            </a:r>
          </a:p>
          <a:p>
            <a:r>
              <a:rPr lang="it-IT" dirty="0" smtClean="0"/>
              <a:t>Parlare di scuola. Di tutta la scuola.</a:t>
            </a:r>
          </a:p>
          <a:p>
            <a:r>
              <a:rPr lang="it-IT" dirty="0" smtClean="0"/>
              <a:t>Senza stancarsi. Per mostrare attenzione sincera.</a:t>
            </a:r>
          </a:p>
          <a:p>
            <a:r>
              <a:rPr lang="it-IT" dirty="0" smtClean="0"/>
              <a:t>Con competenza. Tenersi aggiornati e in contatto con gli insegnanti.</a:t>
            </a:r>
          </a:p>
          <a:p>
            <a:r>
              <a:rPr lang="it-IT" dirty="0" smtClean="0"/>
              <a:t>Parlare di scuola come luogo educativo, correggendo la tendenza attuale (anche nel governo) che legge la scuola con le categorie dell’utile.</a:t>
            </a:r>
          </a:p>
          <a:p>
            <a:r>
              <a:rPr lang="it-IT" dirty="0" smtClean="0"/>
              <a:t>Riflettere sulla legge 107/15 (Buona Scuola). È una legge che non ha al centro l’educazione ma i problemi dell’occupazione: come assumere i precari, come preparare i giovani al lavoro, come avere una scuola più «produttiva» (di qualità).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Sergio Cicatelli</a:t>
            </a:r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631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Amiamo la scuola?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Papa Francesco (10-5-2014): «Noi </a:t>
            </a:r>
            <a:r>
              <a:rPr lang="it-IT" dirty="0"/>
              <a:t>siamo qui perché amiamo la scuola. E dico “noi” perché io amo la scuola, io l’ho amata da alunno, da studente e da insegnante. E poi da </a:t>
            </a:r>
            <a:r>
              <a:rPr lang="it-IT" dirty="0" smtClean="0"/>
              <a:t>Vescovo».</a:t>
            </a:r>
          </a:p>
          <a:p>
            <a:endParaRPr lang="it-IT" dirty="0"/>
          </a:p>
          <a:p>
            <a:r>
              <a:rPr lang="it-IT" dirty="0" smtClean="0"/>
              <a:t>Tutti siamo passati attraverso la scuola. L’abbiamo amata? Che ricordo ne conserviamo? C’è chi l’ha rimossa appena ne è uscito e chi la ricorda con affetto o nostalgia. È stata per noi un’esperienza importante? È stata per noi una comunità?</a:t>
            </a:r>
          </a:p>
          <a:p>
            <a:endParaRPr lang="it-IT" dirty="0"/>
          </a:p>
          <a:p>
            <a:r>
              <a:rPr lang="it-IT" dirty="0" smtClean="0"/>
              <a:t>Pennac, </a:t>
            </a:r>
            <a:r>
              <a:rPr lang="it-IT" i="1" dirty="0" smtClean="0"/>
              <a:t>Diario di scuola.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Sergio Cicatelli</a:t>
            </a:r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926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</a:t>
            </a:r>
            <a:r>
              <a:rPr lang="it-IT" dirty="0" smtClean="0"/>
              <a:t>omande sulla scuola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 smtClean="0"/>
              <a:t>Amiamo la scuola?</a:t>
            </a:r>
          </a:p>
          <a:p>
            <a:r>
              <a:rPr lang="it-IT" dirty="0"/>
              <a:t>Perché si deve andare a scuola?</a:t>
            </a:r>
          </a:p>
          <a:p>
            <a:r>
              <a:rPr lang="it-IT" dirty="0"/>
              <a:t>Perché io sono andato a scuola?</a:t>
            </a:r>
          </a:p>
          <a:p>
            <a:r>
              <a:rPr lang="it-IT" dirty="0" smtClean="0"/>
              <a:t>Perché esiste la scuola?</a:t>
            </a:r>
          </a:p>
          <a:p>
            <a:r>
              <a:rPr lang="it-IT" dirty="0" smtClean="0"/>
              <a:t>A che serve la scuola?</a:t>
            </a:r>
          </a:p>
          <a:p>
            <a:r>
              <a:rPr lang="it-IT" dirty="0" smtClean="0"/>
              <a:t>È utile la scuola?</a:t>
            </a:r>
          </a:p>
          <a:p>
            <a:r>
              <a:rPr lang="it-IT" dirty="0" smtClean="0"/>
              <a:t>È importante la scuola?</a:t>
            </a:r>
          </a:p>
          <a:p>
            <a:r>
              <a:rPr lang="it-IT" dirty="0" smtClean="0"/>
              <a:t>È bella la scuola?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dirty="0"/>
              <a:t>Di chi è la scuola?</a:t>
            </a:r>
          </a:p>
          <a:p>
            <a:r>
              <a:rPr lang="it-IT" dirty="0" smtClean="0"/>
              <a:t>Che cosa mi aspetto dalla scuola?</a:t>
            </a:r>
          </a:p>
          <a:p>
            <a:r>
              <a:rPr lang="it-IT" dirty="0" smtClean="0"/>
              <a:t>Che cosa mi è rimasto della scuola?</a:t>
            </a:r>
          </a:p>
          <a:p>
            <a:r>
              <a:rPr lang="it-IT" dirty="0" smtClean="0"/>
              <a:t>Che cosa posso dare oggi alla scuola?</a:t>
            </a:r>
          </a:p>
          <a:p>
            <a:r>
              <a:rPr lang="it-IT" dirty="0" smtClean="0"/>
              <a:t>Che cosa fa la Chiesa per la scuola?</a:t>
            </a:r>
          </a:p>
          <a:p>
            <a:r>
              <a:rPr lang="it-IT" dirty="0" smtClean="0"/>
              <a:t>Che cosa si aspetta la comunità cristiana dalla scuola?</a:t>
            </a:r>
          </a:p>
          <a:p>
            <a:r>
              <a:rPr lang="it-IT" dirty="0" smtClean="0"/>
              <a:t>La comunità cristiana pensa alla scuola?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Sergio Cicatelli</a:t>
            </a:r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24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Che cos’è la scuola oggi?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Per gli insegnanti: </a:t>
            </a:r>
            <a:r>
              <a:rPr lang="it-IT" dirty="0" smtClean="0"/>
              <a:t>lavoro, impegno, missione (?).</a:t>
            </a:r>
          </a:p>
          <a:p>
            <a:r>
              <a:rPr lang="it-IT" b="1" dirty="0" smtClean="0"/>
              <a:t>Per i dirigenti scolastici: </a:t>
            </a:r>
            <a:r>
              <a:rPr lang="it-IT" dirty="0" smtClean="0"/>
              <a:t>organizzazione, responsabilità.</a:t>
            </a:r>
          </a:p>
          <a:p>
            <a:r>
              <a:rPr lang="it-IT" b="1" dirty="0" smtClean="0"/>
              <a:t>Per i genitori: </a:t>
            </a:r>
            <a:r>
              <a:rPr lang="it-IT" dirty="0" smtClean="0"/>
              <a:t>custodia, affidamento, delega.</a:t>
            </a:r>
          </a:p>
          <a:p>
            <a:r>
              <a:rPr lang="it-IT" b="1" dirty="0" smtClean="0"/>
              <a:t>Per gli studenti: </a:t>
            </a:r>
            <a:r>
              <a:rPr lang="it-IT" dirty="0" smtClean="0"/>
              <a:t>agenzia di socializzazione.</a:t>
            </a:r>
          </a:p>
          <a:p>
            <a:r>
              <a:rPr lang="it-IT" b="1" dirty="0" smtClean="0"/>
              <a:t>Per l’opinione pubblica: </a:t>
            </a:r>
            <a:r>
              <a:rPr lang="it-IT" dirty="0" smtClean="0"/>
              <a:t>sistema malandato ma degno di fiducia.</a:t>
            </a:r>
          </a:p>
          <a:p>
            <a:r>
              <a:rPr lang="it-IT" b="1" dirty="0" smtClean="0"/>
              <a:t>Per la politica: </a:t>
            </a:r>
            <a:r>
              <a:rPr lang="it-IT" dirty="0" smtClean="0"/>
              <a:t>sistema produttivo (di formazione o di consenso).</a:t>
            </a:r>
          </a:p>
          <a:p>
            <a:r>
              <a:rPr lang="it-IT" b="1" dirty="0" smtClean="0"/>
              <a:t>Per la Chiesa: </a:t>
            </a:r>
            <a:r>
              <a:rPr lang="it-IT" dirty="0" smtClean="0"/>
              <a:t>agenzia formativa concorrenziale (nonostante l’Irc).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Sergio Cicatelli</a:t>
            </a:r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56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Domande sulla scuola cattolica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pluralismo scolastico è un valore o è meglio un monopolio statale?</a:t>
            </a:r>
          </a:p>
          <a:p>
            <a:r>
              <a:rPr lang="it-IT" dirty="0" smtClean="0"/>
              <a:t>La scuola cattolica è un valore da difendere? Come?</a:t>
            </a:r>
          </a:p>
          <a:p>
            <a:r>
              <a:rPr lang="it-IT" dirty="0" smtClean="0"/>
              <a:t>La scuola cattolica è soprattutto un problema economico?</a:t>
            </a:r>
          </a:p>
          <a:p>
            <a:r>
              <a:rPr lang="it-IT" dirty="0" smtClean="0"/>
              <a:t>Investire nella scuola cattolica?</a:t>
            </a:r>
          </a:p>
          <a:p>
            <a:r>
              <a:rPr lang="it-IT" dirty="0" smtClean="0"/>
              <a:t>Quanto le famiglie cattoliche stimano la scuola cattolica e vi ricorrono?</a:t>
            </a:r>
          </a:p>
          <a:p>
            <a:r>
              <a:rPr lang="it-IT" dirty="0" smtClean="0"/>
              <a:t>Quanto i parroci apprezzano la scuola cattolica?</a:t>
            </a:r>
          </a:p>
          <a:p>
            <a:r>
              <a:rPr lang="it-IT" dirty="0" smtClean="0"/>
              <a:t>Si avvertono differenze tra aver frequentato una scuola cattolica e una statale?</a:t>
            </a:r>
          </a:p>
          <a:p>
            <a:r>
              <a:rPr lang="it-IT" dirty="0" smtClean="0"/>
              <a:t>Che cosa ci si aspetta da una scuola cattolica? Cosa domandano i genitori?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Sergio Cicatelli</a:t>
            </a:r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6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Scuola cattolica in Italia (2015-16) </a:t>
            </a:r>
            <a:endParaRPr lang="it-IT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9928185"/>
              </p:ext>
            </p:extLst>
          </p:nvPr>
        </p:nvGraphicFramePr>
        <p:xfrm>
          <a:off x="1143000" y="2095501"/>
          <a:ext cx="9872665" cy="395287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466975"/>
                <a:gridCol w="1481138"/>
                <a:gridCol w="1481138"/>
                <a:gridCol w="1481138"/>
                <a:gridCol w="1481138"/>
                <a:gridCol w="1481138"/>
              </a:tblGrid>
              <a:tr h="3684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>
                          <a:effectLst/>
                        </a:rPr>
                        <a:t>Infanzia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>
                          <a:effectLst/>
                        </a:rPr>
                        <a:t>Primaria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>
                          <a:effectLst/>
                        </a:rPr>
                        <a:t>Sec. 1° gr.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>
                          <a:effectLst/>
                        </a:rPr>
                        <a:t>Sec. 2° gr.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>
                          <a:effectLst/>
                        </a:rPr>
                        <a:t>Totale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19479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>
                          <a:effectLst/>
                        </a:rPr>
                        <a:t>Numero di scuole</a:t>
                      </a:r>
                      <a:endParaRPr lang="it-IT" sz="18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>
                          <a:effectLst/>
                        </a:rPr>
                        <a:t>(% sul totale)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6.260</a:t>
                      </a:r>
                      <a:endParaRPr lang="it-IT" sz="2400" dirty="0">
                        <a:effectLst/>
                      </a:endParaRPr>
                    </a:p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(73,4)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1.093</a:t>
                      </a:r>
                      <a:endParaRPr lang="it-IT" sz="2400" dirty="0">
                        <a:effectLst/>
                      </a:endParaRPr>
                    </a:p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(12,8)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543</a:t>
                      </a:r>
                      <a:endParaRPr lang="it-IT" sz="2400" dirty="0">
                        <a:effectLst/>
                      </a:endParaRPr>
                    </a:p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(6,4)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630</a:t>
                      </a:r>
                      <a:endParaRPr lang="it-IT" sz="2400" dirty="0">
                        <a:effectLst/>
                      </a:endParaRPr>
                    </a:p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(7,4)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8.526</a:t>
                      </a:r>
                      <a:endParaRPr lang="it-IT" sz="2400" dirty="0">
                        <a:effectLst/>
                      </a:endParaRPr>
                    </a:p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(100,0)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9479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>
                          <a:effectLst/>
                        </a:rPr>
                        <a:t>Numero di classi o sezioni </a:t>
                      </a:r>
                      <a:endParaRPr lang="it-IT" sz="18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>
                          <a:effectLst/>
                        </a:rPr>
                        <a:t>(% sul totale)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>
                          <a:effectLst/>
                        </a:rPr>
                        <a:t>17.298</a:t>
                      </a:r>
                      <a:endParaRPr lang="it-IT" sz="2400">
                        <a:effectLst/>
                      </a:endParaRPr>
                    </a:p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>
                          <a:effectLst/>
                        </a:rPr>
                        <a:t>(57,8)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>
                          <a:effectLst/>
                        </a:rPr>
                        <a:t>7.004</a:t>
                      </a:r>
                      <a:endParaRPr lang="it-IT" sz="2400">
                        <a:effectLst/>
                      </a:endParaRPr>
                    </a:p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>
                          <a:effectLst/>
                        </a:rPr>
                        <a:t>(23,4)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>
                          <a:effectLst/>
                        </a:rPr>
                        <a:t>2.548</a:t>
                      </a:r>
                      <a:endParaRPr lang="it-IT" sz="2400">
                        <a:effectLst/>
                      </a:endParaRPr>
                    </a:p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>
                          <a:effectLst/>
                        </a:rPr>
                        <a:t>(8,5)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3.084</a:t>
                      </a:r>
                      <a:endParaRPr lang="it-IT" sz="2400" dirty="0">
                        <a:effectLst/>
                      </a:endParaRPr>
                    </a:p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(10,3)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29.934</a:t>
                      </a:r>
                      <a:endParaRPr lang="it-IT" sz="2400" dirty="0">
                        <a:effectLst/>
                      </a:endParaRPr>
                    </a:p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(100,0)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9479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>
                          <a:effectLst/>
                        </a:rPr>
                        <a:t>Numero di alunni</a:t>
                      </a:r>
                      <a:endParaRPr lang="it-IT" sz="18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>
                          <a:effectLst/>
                        </a:rPr>
                        <a:t>(% sul totale)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387.156</a:t>
                      </a:r>
                      <a:endParaRPr lang="it-IT" sz="2400" dirty="0">
                        <a:effectLst/>
                      </a:endParaRPr>
                    </a:p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(60,9)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142.927</a:t>
                      </a:r>
                      <a:endParaRPr lang="it-IT" sz="2400" dirty="0">
                        <a:effectLst/>
                      </a:endParaRPr>
                    </a:p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(22,5)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55.119</a:t>
                      </a:r>
                      <a:endParaRPr lang="it-IT" sz="2400" dirty="0">
                        <a:effectLst/>
                      </a:endParaRPr>
                    </a:p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(8,7)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50.665</a:t>
                      </a:r>
                      <a:endParaRPr lang="it-IT" sz="2400" dirty="0">
                        <a:effectLst/>
                      </a:endParaRPr>
                    </a:p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(8,0)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635.867</a:t>
                      </a:r>
                      <a:endParaRPr lang="it-IT" sz="2400" dirty="0">
                        <a:effectLst/>
                      </a:endParaRPr>
                    </a:p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2000" dirty="0">
                          <a:effectLst/>
                        </a:rPr>
                        <a:t>(100,0)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Sergio Cicatelli</a:t>
            </a:r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2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Una scuola cattolica un po’ particolare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Papa Francesco (10-5-2014): «Amo </a:t>
            </a:r>
            <a:r>
              <a:rPr lang="it-IT" dirty="0"/>
              <a:t>la scuola perché è sinonimo di apertura alla realtà. Almeno così dovrebbe essere! Ma non sempre riesce ad esserlo, e allora vuol dire che bisogna cambiare un po’ l’impostazione. Andare a scuola significa aprire la mente e il cuore alla realtà, nella ricchezza dei suoi aspetti, delle sue </a:t>
            </a:r>
            <a:r>
              <a:rPr lang="it-IT" dirty="0" smtClean="0"/>
              <a:t>dimensioni. […] Se </a:t>
            </a:r>
            <a:r>
              <a:rPr lang="it-IT" dirty="0"/>
              <a:t>uno ha imparato a imparare, - è questo il segreto, imparare ad imparare! - questo gli rimane per sempre, rimane una persona aperta alla realtà! Questo lo insegnava anche un grande educatore italiano, che era un prete: Don Lorenzo </a:t>
            </a:r>
            <a:r>
              <a:rPr lang="it-IT" dirty="0" smtClean="0"/>
              <a:t>Milani».</a:t>
            </a:r>
          </a:p>
          <a:p>
            <a:r>
              <a:rPr lang="it-IT" i="1" dirty="0" smtClean="0"/>
              <a:t>Lettera a una professoressa </a:t>
            </a:r>
            <a:r>
              <a:rPr lang="it-IT" dirty="0" smtClean="0"/>
              <a:t>(1967):</a:t>
            </a:r>
          </a:p>
          <a:p>
            <a:pPr lvl="1"/>
            <a:r>
              <a:rPr lang="it-IT" dirty="0" smtClean="0"/>
              <a:t>«La scuola ha un problema solo. I ragazzi che perde».</a:t>
            </a:r>
          </a:p>
          <a:p>
            <a:pPr lvl="1"/>
            <a:r>
              <a:rPr lang="it-IT" dirty="0" smtClean="0"/>
              <a:t>«A </a:t>
            </a:r>
            <a:r>
              <a:rPr lang="it-IT" dirty="0" err="1" smtClean="0"/>
              <a:t>Barbiana</a:t>
            </a:r>
            <a:r>
              <a:rPr lang="it-IT" dirty="0" smtClean="0"/>
              <a:t> tutti i ragazzi andavano a scuola dal prete. Dalla mattina presto fino a buio, estate e inverno. […] Non c’era ricreazione. Non era vacanza nemmeno la domenica».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Sergio Cicatelli</a:t>
            </a:r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02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numeri della scuola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" indent="0" algn="ctr">
              <a:buNone/>
            </a:pPr>
            <a:r>
              <a:rPr lang="it-IT" b="1" dirty="0" smtClean="0"/>
              <a:t>2015-16</a:t>
            </a:r>
          </a:p>
          <a:p>
            <a:pPr marL="45720" indent="0">
              <a:buNone/>
            </a:pPr>
            <a:r>
              <a:rPr lang="it-IT" dirty="0" smtClean="0"/>
              <a:t>Alunni di scuola statale: 7.862.022</a:t>
            </a:r>
          </a:p>
          <a:p>
            <a:pPr lvl="1"/>
            <a:r>
              <a:rPr lang="it-IT" dirty="0" smtClean="0"/>
              <a:t>di cui disabili 217.563 </a:t>
            </a:r>
            <a:r>
              <a:rPr lang="it-IT" sz="1800" dirty="0" smtClean="0"/>
              <a:t>(2,8%)</a:t>
            </a:r>
            <a:endParaRPr lang="it-IT" dirty="0" smtClean="0"/>
          </a:p>
          <a:p>
            <a:pPr lvl="1"/>
            <a:r>
              <a:rPr lang="it-IT" dirty="0" smtClean="0"/>
              <a:t>di cui stranieri 746.570 </a:t>
            </a:r>
            <a:r>
              <a:rPr lang="it-IT" sz="1800" dirty="0" smtClean="0"/>
              <a:t>(9,5%)</a:t>
            </a:r>
            <a:endParaRPr lang="it-IT" dirty="0" smtClean="0"/>
          </a:p>
          <a:p>
            <a:pPr marL="45720" indent="0">
              <a:buNone/>
            </a:pPr>
            <a:r>
              <a:rPr lang="it-IT" dirty="0" smtClean="0"/>
              <a:t>(+ 950.000 di scuola paritaria)</a:t>
            </a:r>
          </a:p>
          <a:p>
            <a:pPr marL="45720" indent="0">
              <a:buNone/>
            </a:pPr>
            <a:endParaRPr lang="it-IT" dirty="0"/>
          </a:p>
          <a:p>
            <a:pPr marL="45720" indent="0">
              <a:buNone/>
            </a:pPr>
            <a:r>
              <a:rPr lang="it-IT" dirty="0" smtClean="0"/>
              <a:t>Docenti: 751.563 </a:t>
            </a:r>
            <a:r>
              <a:rPr lang="it-IT" sz="1800" dirty="0" smtClean="0"/>
              <a:t>(di cui 119.496 di sostegno)</a:t>
            </a:r>
          </a:p>
          <a:p>
            <a:pPr lvl="1"/>
            <a:r>
              <a:rPr lang="it-IT" sz="2200" dirty="0" smtClean="0"/>
              <a:t>Rapporto docenti/alunni: 1/10,5</a:t>
            </a:r>
            <a:endParaRPr lang="it-IT" sz="2200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" indent="0" algn="ctr">
              <a:buNone/>
            </a:pPr>
            <a:r>
              <a:rPr lang="it-IT" b="1" dirty="0" smtClean="0"/>
              <a:t>1965-66</a:t>
            </a:r>
          </a:p>
          <a:p>
            <a:pPr marL="45720" indent="0">
              <a:buNone/>
            </a:pPr>
            <a:r>
              <a:rPr lang="it-IT" dirty="0" smtClean="0"/>
              <a:t>Alunni di scuola statale: 8.909.000</a:t>
            </a:r>
          </a:p>
          <a:p>
            <a:pPr lvl="1"/>
            <a:r>
              <a:rPr lang="it-IT" dirty="0" smtClean="0"/>
              <a:t>inesistenti i disabili</a:t>
            </a:r>
          </a:p>
          <a:p>
            <a:pPr lvl="1"/>
            <a:r>
              <a:rPr lang="it-IT" dirty="0" smtClean="0"/>
              <a:t>trascurabili gli stranieri</a:t>
            </a:r>
          </a:p>
          <a:p>
            <a:pPr marL="45720" indent="0">
              <a:buNone/>
            </a:pPr>
            <a:r>
              <a:rPr lang="it-IT" dirty="0" smtClean="0"/>
              <a:t>(non disponibile il dato delle paritarie)</a:t>
            </a:r>
            <a:endParaRPr lang="it-IT" dirty="0"/>
          </a:p>
          <a:p>
            <a:pPr marL="45720" indent="0">
              <a:buNone/>
            </a:pPr>
            <a:endParaRPr lang="it-IT" dirty="0" smtClean="0"/>
          </a:p>
          <a:p>
            <a:pPr marL="45720" indent="0">
              <a:buNone/>
            </a:pPr>
            <a:r>
              <a:rPr lang="it-IT" dirty="0" smtClean="0"/>
              <a:t>Docenti: 495.478</a:t>
            </a:r>
          </a:p>
          <a:p>
            <a:pPr lvl="1"/>
            <a:r>
              <a:rPr lang="it-IT" dirty="0" smtClean="0"/>
              <a:t>Rapporto docenti/alunni: 1/18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Sergio Cicatelli</a:t>
            </a:r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006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se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ACC63D00-1EE0-4159-BF5A-6FF02000B710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229</TotalTime>
  <Words>1035</Words>
  <Application>Microsoft Office PowerPoint</Application>
  <PresentationFormat>Personalizzato</PresentationFormat>
  <Paragraphs>146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Base</vt:lpstr>
      <vt:lpstr>Appunti di  pastorale della scuola</vt:lpstr>
      <vt:lpstr>Fare pastorale della scuola</vt:lpstr>
      <vt:lpstr>Amiamo la scuola?</vt:lpstr>
      <vt:lpstr>Domande sulla scuola</vt:lpstr>
      <vt:lpstr>Che cos’è la scuola oggi?</vt:lpstr>
      <vt:lpstr>Domande sulla scuola cattolica</vt:lpstr>
      <vt:lpstr>Scuola cattolica in Italia (2015-16) </vt:lpstr>
      <vt:lpstr>Una scuola cattolica un po’ particolare</vt:lpstr>
      <vt:lpstr>I numeri della scuola</vt:lpstr>
      <vt:lpstr>I numeri della secondaria di II grado</vt:lpstr>
      <vt:lpstr>Che cosa è cambiato in 50 anni?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scuola  oggi in Italia</dc:title>
  <dc:creator>Sergio Cicatelli</dc:creator>
  <cp:lastModifiedBy>Antonella Cardamone</cp:lastModifiedBy>
  <cp:revision>40</cp:revision>
  <dcterms:created xsi:type="dcterms:W3CDTF">2016-04-10T06:45:29Z</dcterms:created>
  <dcterms:modified xsi:type="dcterms:W3CDTF">2016-09-27T11:12:22Z</dcterms:modified>
</cp:coreProperties>
</file>